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63" r:id="rId4"/>
    <p:sldId id="260" r:id="rId5"/>
    <p:sldId id="264" r:id="rId6"/>
    <p:sldId id="265" r:id="rId7"/>
    <p:sldId id="259" r:id="rId8"/>
    <p:sldId id="266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«Приемы развития функциональной грамотности на уроке русского языка в начальных классах»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8"/>
            <a:ext cx="7772400" cy="3286147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"На дощатой брусчатой террасе небезызвестная веснушчатая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Агриппина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Саввична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потчевала коллежского асессора Аполлона Ипполитовича винегретом, моллюсками и другими яствами".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Приём «Отсроченная отгадка»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071670" y="1600200"/>
            <a:ext cx="5500726" cy="4525963"/>
          </a:xfrm>
        </p:spPr>
        <p:txBody>
          <a:bodyPr>
            <a:normAutofit fontScale="92500" lnSpcReduction="10000"/>
          </a:bodyPr>
          <a:lstStyle/>
          <a:p>
            <a:r>
              <a:rPr lang="ru-RU" i="1" dirty="0" smtClean="0"/>
              <a:t>Друзья! В произведениях</a:t>
            </a:r>
            <a:br>
              <a:rPr lang="ru-RU" i="1" dirty="0" smtClean="0"/>
            </a:br>
            <a:r>
              <a:rPr lang="ru-RU" i="1" dirty="0" smtClean="0"/>
              <a:t>Стою я для того,</a:t>
            </a:r>
            <a:br>
              <a:rPr lang="ru-RU" i="1" dirty="0" smtClean="0"/>
            </a:br>
            <a:r>
              <a:rPr lang="ru-RU" i="1" dirty="0" smtClean="0"/>
              <a:t>Чтоб выразить волнение,</a:t>
            </a:r>
            <a:br>
              <a:rPr lang="ru-RU" i="1" dirty="0" smtClean="0"/>
            </a:br>
            <a:r>
              <a:rPr lang="ru-RU" i="1" dirty="0" smtClean="0"/>
              <a:t>Тревогу, восхищение,</a:t>
            </a:r>
            <a:br>
              <a:rPr lang="ru-RU" i="1" dirty="0" smtClean="0"/>
            </a:br>
            <a:r>
              <a:rPr lang="ru-RU" i="1" dirty="0" smtClean="0"/>
              <a:t>Победу, торжество!</a:t>
            </a:r>
            <a:endParaRPr lang="ru-RU" dirty="0" smtClean="0"/>
          </a:p>
          <a:p>
            <a:r>
              <a:rPr lang="ru-RU" i="1" dirty="0" smtClean="0"/>
              <a:t>Не зря я от рождения –</a:t>
            </a:r>
            <a:br>
              <a:rPr lang="ru-RU" i="1" dirty="0" smtClean="0"/>
            </a:br>
            <a:r>
              <a:rPr lang="ru-RU" i="1" dirty="0" smtClean="0"/>
              <a:t>Противник тишины!</a:t>
            </a:r>
            <a:br>
              <a:rPr lang="ru-RU" i="1" dirty="0" smtClean="0"/>
            </a:br>
            <a:r>
              <a:rPr lang="ru-RU" i="1" dirty="0" smtClean="0"/>
              <a:t>Где я, те предложения</a:t>
            </a:r>
            <a:br>
              <a:rPr lang="ru-RU" i="1" dirty="0" smtClean="0"/>
            </a:br>
            <a:r>
              <a:rPr lang="ru-RU" i="1" dirty="0" smtClean="0"/>
              <a:t>С особым выражением</a:t>
            </a:r>
            <a:br>
              <a:rPr lang="ru-RU" i="1" dirty="0" smtClean="0"/>
            </a:br>
            <a:r>
              <a:rPr lang="ru-RU" i="1" dirty="0" smtClean="0"/>
              <a:t>Произнести должны.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Прием «Лови ошибку!»</a:t>
            </a:r>
            <a:endParaRPr lang="ru-RU" dirty="0"/>
          </a:p>
        </p:txBody>
      </p:sp>
      <p:pic>
        <p:nvPicPr>
          <p:cNvPr id="17410" name="Picture 2" descr="C:\Users\ЭЛЬМИРА\Desktop\child-playing-colorful-toy-rubber-ball-1979601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571612"/>
            <a:ext cx="6143668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5"/>
            <a:ext cx="8229600" cy="592935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500" b="1" i="1" dirty="0" smtClean="0">
                <a:latin typeface="Times New Roman" pitchFamily="18" charset="0"/>
                <a:cs typeface="Times New Roman" pitchFamily="18" charset="0"/>
              </a:rPr>
              <a:t>Ученик нашего </a:t>
            </a:r>
            <a:r>
              <a:rPr lang="ru-RU" sz="3500" b="1" i="1" dirty="0" err="1" smtClean="0">
                <a:latin typeface="Times New Roman" pitchFamily="18" charset="0"/>
                <a:cs typeface="Times New Roman" pitchFamily="18" charset="0"/>
              </a:rPr>
              <a:t>класа</a:t>
            </a:r>
            <a:r>
              <a:rPr lang="ru-RU" sz="35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i="1" dirty="0" err="1" smtClean="0">
                <a:latin typeface="Times New Roman" pitchFamily="18" charset="0"/>
                <a:cs typeface="Times New Roman" pitchFamily="18" charset="0"/>
              </a:rPr>
              <a:t>Кирил</a:t>
            </a:r>
            <a:r>
              <a:rPr lang="ru-RU" sz="3500" b="1" i="1" dirty="0" smtClean="0">
                <a:latin typeface="Times New Roman" pitchFamily="18" charset="0"/>
                <a:cs typeface="Times New Roman" pitchFamily="18" charset="0"/>
              </a:rPr>
              <a:t> часто сорится со своей соседкой по парте. Её зовут </a:t>
            </a:r>
            <a:r>
              <a:rPr lang="ru-RU" sz="3500" b="1" i="1" dirty="0" err="1" smtClean="0">
                <a:latin typeface="Times New Roman" pitchFamily="18" charset="0"/>
                <a:cs typeface="Times New Roman" pitchFamily="18" charset="0"/>
              </a:rPr>
              <a:t>Ана</a:t>
            </a:r>
            <a:r>
              <a:rPr lang="ru-RU" sz="3500" b="1" i="1" dirty="0" smtClean="0">
                <a:latin typeface="Times New Roman" pitchFamily="18" charset="0"/>
                <a:cs typeface="Times New Roman" pitchFamily="18" charset="0"/>
              </a:rPr>
              <a:t>. А </a:t>
            </a:r>
            <a:r>
              <a:rPr lang="ru-RU" sz="3500" b="1" i="1" dirty="0" err="1" smtClean="0">
                <a:latin typeface="Times New Roman" pitchFamily="18" charset="0"/>
                <a:cs typeface="Times New Roman" pitchFamily="18" charset="0"/>
              </a:rPr>
              <a:t>Генадий</a:t>
            </a:r>
            <a:r>
              <a:rPr lang="ru-RU" sz="3500" b="1" i="1" dirty="0" smtClean="0">
                <a:latin typeface="Times New Roman" pitchFamily="18" charset="0"/>
                <a:cs typeface="Times New Roman" pitchFamily="18" charset="0"/>
              </a:rPr>
              <a:t> с Аней дружит и </a:t>
            </a:r>
            <a:r>
              <a:rPr lang="ru-RU" sz="3500" b="1" i="1" dirty="0" err="1" smtClean="0">
                <a:latin typeface="Times New Roman" pitchFamily="18" charset="0"/>
                <a:cs typeface="Times New Roman" pitchFamily="18" charset="0"/>
              </a:rPr>
              <a:t>подерживает</a:t>
            </a:r>
            <a:r>
              <a:rPr lang="ru-RU" sz="3500" b="1" i="1" dirty="0" smtClean="0">
                <a:latin typeface="Times New Roman" pitchFamily="18" charset="0"/>
                <a:cs typeface="Times New Roman" pitchFamily="18" charset="0"/>
              </a:rPr>
              <a:t> её. В </a:t>
            </a:r>
            <a:r>
              <a:rPr lang="ru-RU" sz="3500" b="1" i="1" dirty="0" err="1" smtClean="0">
                <a:latin typeface="Times New Roman" pitchFamily="18" charset="0"/>
                <a:cs typeface="Times New Roman" pitchFamily="18" charset="0"/>
              </a:rPr>
              <a:t>суботу</a:t>
            </a:r>
            <a:r>
              <a:rPr lang="ru-RU" sz="3500" b="1" i="1" dirty="0" smtClean="0">
                <a:latin typeface="Times New Roman" pitchFamily="18" charset="0"/>
                <a:cs typeface="Times New Roman" pitchFamily="18" charset="0"/>
              </a:rPr>
              <a:t> дети гуляют по лесу.</a:t>
            </a:r>
          </a:p>
          <a:p>
            <a:pPr>
              <a:buNone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1.Какие слова написаны с ошибкой?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2.Сколько слов с удвоенной согласной в тексте?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3.Как делятся слова с удвоенной согласной на слоги для переноса?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4.В какой части слова спрятаны удвоенные согласные?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5.Все ли удвоенные согласные спрятаны в корне слова?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Пословицы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Плох овес — наглотаешься слез.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Землю не обижай — овес сажай.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Овес любит, хоть в воду, да в пору.</a:t>
            </a:r>
          </a:p>
          <a:p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Овесец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и чистит, и гладит.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Овес в кафтане, а на грече и сорочки нет.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Овес сей в грязь — будешь князь, а если оглобля мокра, так и вырастет метла.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Овсы да льны в августе сильны.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Овес и сквозь лапоть прорастет.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Овес не князь, любит и грязь.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42910" y="2188478"/>
          <a:ext cx="8001056" cy="3669415"/>
        </p:xfrm>
        <a:graphic>
          <a:graphicData uri="http://schemas.openxmlformats.org/drawingml/2006/table">
            <a:tbl>
              <a:tblPr/>
              <a:tblGrid>
                <a:gridCol w="1029398"/>
                <a:gridCol w="1064139"/>
                <a:gridCol w="1107944"/>
                <a:gridCol w="1593564"/>
                <a:gridCol w="1374544"/>
                <a:gridCol w="1831467"/>
              </a:tblGrid>
              <a:tr h="155483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Слово/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Ударение/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Слоги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9844" marR="59844" marT="59844" marB="598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Гласная/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Согласная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для 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запоминания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9844" marR="59844" marT="59844" marB="598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Вопрос/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Часть речи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9844" marR="59844" marT="59844" marB="598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 какими словами можно употреблять данное слово.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9844" marR="59844" marT="59844" marB="598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Однокоренные слова.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9844" marR="59844" marT="59844" marB="598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Предложение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631" marR="8631" marT="8631" marB="863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0485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Ге/рой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9844" marR="59844" marT="59844" marB="598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9844" marR="59844" marT="59844" marB="598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Кто?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Имя сущ.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9844" marR="59844" marT="59844" marB="598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известный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прославленный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9844" marR="59844" marT="59844" marB="598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Героический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Героизм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9844" marR="59844" marT="59844" marB="598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Награда нашла своего героя.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631" marR="8631" marT="8631" marB="863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0485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о/рех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9844" marR="59844" marT="59844" marB="598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9844" marR="59844" marT="59844" marB="598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Что?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Имя сущ.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9844" marR="59844" marT="59844" marB="598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крепкий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крупный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9844" marR="59844" marT="59844" marB="598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орешек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ореховый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9844" marR="59844" marT="59844" marB="598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 сорвал крепкий, крупный орех.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631" marR="8631" marT="8631" marB="863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0485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о/вёс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9844" marR="59844" marT="59844" marB="598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9844" marR="59844" marT="59844" marB="598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Что?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Имя сущ.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9844" marR="59844" marT="59844" marB="598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жёлтый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посевной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9844" marR="59844" marT="59844" marB="598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овсяный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овсянка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9844" marR="59844" marT="59844" marB="598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Он кормил лошадей овсом.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8631" marR="8631" marT="8631" marB="863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8967327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Запись своей самостоятельной работы над словами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непроверяемой орфограммой учащиеся оформляют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виде таблицы: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0"/>
            <a:ext cx="8887176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Прием «</a:t>
            </a: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Ошибкоопасное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место»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«Выделите больше знакомых орфограмм»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«Кто увидит в тексте все орфограммы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теме урока?»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«Найдите столько ошибок, сколько вам лет»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«Найдите орфограммы,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 которых мы не говорили на уроке» </a:t>
            </a: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0"/>
            <a:ext cx="8051243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Прием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Рюкзак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i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научился составлять план текста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-Я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разобрался в теме…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-Я</a:t>
            </a:r>
            <a:r>
              <a:rPr kumimoji="0" lang="ru-RU" sz="4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наконец-то запомнил….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79" name="Picture 3" descr="https://ae01.alicdn.com/kf/HTB1f84YaZTxK1Rjy0Fgq6yovpXa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2857496"/>
            <a:ext cx="4262414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344</Words>
  <PresentationFormat>Экран (4:3)</PresentationFormat>
  <Paragraphs>78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«Приемы развития функциональной грамотности на уроке русского языка в начальных классах»</vt:lpstr>
      <vt:lpstr>"На дощатой брусчатой террасе небезызвестная веснушчатая Агриппина Саввична потчевала коллежского асессора Аполлона Ипполитовича винегретом, моллюсками и другими яствами". </vt:lpstr>
      <vt:lpstr>Приём «Отсроченная отгадка»</vt:lpstr>
      <vt:lpstr>Прием «Лови ошибку!»</vt:lpstr>
      <vt:lpstr>Слайд 5</vt:lpstr>
      <vt:lpstr>Пословицы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ЭЛЬМИРА</dc:creator>
  <cp:lastModifiedBy>ЭЛЬМИРА</cp:lastModifiedBy>
  <cp:revision>25</cp:revision>
  <dcterms:created xsi:type="dcterms:W3CDTF">2020-09-16T11:57:32Z</dcterms:created>
  <dcterms:modified xsi:type="dcterms:W3CDTF">2020-09-21T17:43:05Z</dcterms:modified>
</cp:coreProperties>
</file>